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19" r:id="rId2"/>
    <p:sldId id="62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65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3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0E02-7D16-47EF-985A-FB137E8159E8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16FCD-A71C-4C73-8DDB-C644C2D0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0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4031C-AD5A-F746-A3C0-BA241D0EA4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215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4031C-AD5A-F746-A3C0-BA241D0EA4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8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D518-F792-4B03-A836-AA2079FB6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1DC46-AA21-4DC8-B093-767FE48F6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A8D7-C763-4041-9A57-51BC5772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764-8991-C142-A3AB-0BBA31149F86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55519-7F1C-4345-BB12-9166A9AA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95469-423E-432B-9862-67C4BC01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6C4A-D730-4BF3-9EC2-A3691A79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C29DB-73FF-4877-A97E-6F2B1401E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49CC1-71BA-4C1E-907D-598893D2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8A3-FA58-7144-8426-64E2A5C0BFCD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2CB4A-128D-4C0A-B6D2-040498F0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C9D60-E6E9-47A0-9AD1-102F03BA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D6DA7-0A57-4EA7-94B9-9EF465C46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0778B-751A-4BC5-9D92-797208CE6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A7471-E640-4A18-877C-A5B35272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F4F8-662D-934C-8A98-3CE217C9AEAF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D192-C1A5-4931-9DD3-ED6A4552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AF1E3-8D30-431A-BBEA-C94338DB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269-C92A-422B-9D6D-F2BF5F38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0E31-E324-4690-83B9-929F90112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45D55-9DCB-415A-84D1-2A2C95AA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0CC3-226A-1842-883C-01251F1B7702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A3869-B411-4032-9E15-2DC6C607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01F6A-75A8-4302-9B55-DEBDDB47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1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498E-8FCE-4D96-9D31-CC09B5AA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7788D-39F9-4499-AF0B-CAA4CD66D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445B-B371-487D-BD0D-3828683A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B7CD-7D6A-304A-8601-F85E6DD21480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F458-4C8E-488B-B359-5CE9417E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0D507-80AC-4067-88EE-DFDE94AD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0CA5-0364-4963-A373-B4BBB504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0893A-A18A-4163-8984-B487C7D2C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6BABD-507E-4106-838C-DCACA82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32E0-C354-4F82-B143-5E7E81F3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7A25-0DF5-2046-B4EE-2C6932568E35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7AA9-169E-47FE-9E91-7D1AF82A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1AC80-7E4D-424F-8D5D-74DA2100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18A3-8918-45DB-B5CC-17F2B19C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8B780-D20B-4D31-9FA6-449BE0A5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899D6-D29A-4B1D-A3E1-B327ADF0E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0CC3B-DE70-4575-B386-AB1571004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9D5B8-1360-4D7D-B657-D2C367A91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95F3D-E7D8-45A9-A7C9-C6C5B5A8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C2C-CF71-5949-A7A8-8860086B1AA7}" type="datetime1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A66D0-FFA3-4FF9-BF38-23BF1A84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73661-08A4-4594-A08C-E79902B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8838-FC86-4C1E-B6D8-283CD48D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CD7A0-413B-4BCD-AB3E-7683BE3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798B-94CE-6C49-A65B-129D5506ACCE}" type="datetime1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C0D8C-949B-4BF0-94E7-D3E4C84F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CABD8-D6E2-4AAA-8294-0738D04C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1305C-2352-4B65-9C6C-6868A0D2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036-AD9F-3949-A043-B1DCCC2A803B}" type="datetime1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F17F6-1AB1-41BC-B34A-B71EF371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008F6-5ECF-468F-826A-BA4BDBB9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36E9-1A47-4786-A142-9EFC9BE0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DDFDB-EFB0-4A8A-9E16-EBE49DF9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5BB8D-6BD2-4814-8AED-96D20352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A5A87-6333-42AF-9263-6440BA80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662-6C1A-CA45-9071-775F85129ED7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DED03-F1C2-42E7-BCFC-F1DB7756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5913-E053-4BCB-8375-83EE80D6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7567-37A4-4565-BA97-EB46F0BD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9FD3E-71D5-4EB0-8848-2A7F12352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81905-D682-47BD-B05B-D582610E3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E57F1-B5A4-4364-94F2-A7751D04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DA8-BD2E-6B4A-A9FB-7F5E2659B104}" type="datetime1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34CEE-2C21-4378-B268-9B897CC8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EACAD-E6C8-444F-94BB-1DD55321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EB5BA-EE8D-49BA-8D6F-5F8BDCEB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6BE5D-6283-42A5-A273-CCB2DF86B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6182-9CEA-4D5D-9A05-C07A2BDC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D2A9-2E91-F14C-88FF-BFA368FDADE7}" type="datetime1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688A4-74FE-4C74-AE25-FFD439465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C6545-26C3-4336-971D-7070F505B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4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7D37EF66-EC7B-1D47-84A5-C9300DD67C4D}"/>
              </a:ext>
            </a:extLst>
          </p:cNvPr>
          <p:cNvSpPr/>
          <p:nvPr/>
        </p:nvSpPr>
        <p:spPr>
          <a:xfrm>
            <a:off x="5610103" y="-11842"/>
            <a:ext cx="9035323" cy="6869842"/>
          </a:xfrm>
          <a:custGeom>
            <a:avLst/>
            <a:gdLst>
              <a:gd name="connsiteX0" fmla="*/ 0 w 3727939"/>
              <a:gd name="connsiteY0" fmla="*/ 0 h 6193474"/>
              <a:gd name="connsiteX1" fmla="*/ 3727939 w 3727939"/>
              <a:gd name="connsiteY1" fmla="*/ 0 h 6193474"/>
              <a:gd name="connsiteX2" fmla="*/ 3727939 w 3727939"/>
              <a:gd name="connsiteY2" fmla="*/ 6193474 h 6193474"/>
              <a:gd name="connsiteX3" fmla="*/ 0 w 3727939"/>
              <a:gd name="connsiteY3" fmla="*/ 6193474 h 6193474"/>
              <a:gd name="connsiteX4" fmla="*/ 0 w 3727939"/>
              <a:gd name="connsiteY4" fmla="*/ 0 h 6193474"/>
              <a:gd name="connsiteX0" fmla="*/ 0 w 7425954"/>
              <a:gd name="connsiteY0" fmla="*/ 0 h 6193474"/>
              <a:gd name="connsiteX1" fmla="*/ 7425954 w 7425954"/>
              <a:gd name="connsiteY1" fmla="*/ 959867 h 6193474"/>
              <a:gd name="connsiteX2" fmla="*/ 3727939 w 7425954"/>
              <a:gd name="connsiteY2" fmla="*/ 6193474 h 6193474"/>
              <a:gd name="connsiteX3" fmla="*/ 0 w 7425954"/>
              <a:gd name="connsiteY3" fmla="*/ 6193474 h 6193474"/>
              <a:gd name="connsiteX4" fmla="*/ 0 w 7425954"/>
              <a:gd name="connsiteY4" fmla="*/ 0 h 6193474"/>
              <a:gd name="connsiteX0" fmla="*/ 4728610 w 7425954"/>
              <a:gd name="connsiteY0" fmla="*/ 0 h 5253815"/>
              <a:gd name="connsiteX1" fmla="*/ 7425954 w 7425954"/>
              <a:gd name="connsiteY1" fmla="*/ 20208 h 5253815"/>
              <a:gd name="connsiteX2" fmla="*/ 3727939 w 7425954"/>
              <a:gd name="connsiteY2" fmla="*/ 5253815 h 5253815"/>
              <a:gd name="connsiteX3" fmla="*/ 0 w 7425954"/>
              <a:gd name="connsiteY3" fmla="*/ 5253815 h 5253815"/>
              <a:gd name="connsiteX4" fmla="*/ 4728610 w 7425954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3727939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47864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12501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692293 w 7446162"/>
              <a:gd name="connsiteY2" fmla="*/ 5248763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4043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58968 w 7446162"/>
              <a:gd name="connsiteY2" fmla="*/ 525193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0868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67813"/>
              <a:gd name="connsiteX1" fmla="*/ 7446162 w 7446162"/>
              <a:gd name="connsiteY1" fmla="*/ 0 h 5267813"/>
              <a:gd name="connsiteX2" fmla="*/ 2704993 w 7446162"/>
              <a:gd name="connsiteY2" fmla="*/ 5267813 h 5267813"/>
              <a:gd name="connsiteX3" fmla="*/ 0 w 7446162"/>
              <a:gd name="connsiteY3" fmla="*/ 5253815 h 5267813"/>
              <a:gd name="connsiteX4" fmla="*/ 4728610 w 7446162"/>
              <a:gd name="connsiteY4" fmla="*/ 0 h 52678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134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769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162" h="5255113">
                <a:moveTo>
                  <a:pt x="4728610" y="0"/>
                </a:moveTo>
                <a:lnTo>
                  <a:pt x="7446162" y="0"/>
                </a:lnTo>
                <a:lnTo>
                  <a:pt x="2717693" y="5255113"/>
                </a:lnTo>
                <a:lnTo>
                  <a:pt x="0" y="5253815"/>
                </a:lnTo>
                <a:lnTo>
                  <a:pt x="4728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75866" dist="422175" dir="2700000" algn="tl" rotWithShape="0">
              <a:prstClr val="black">
                <a:alpha val="5207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C5E80F-AE4A-2E4A-8546-BBE6DB82D591}"/>
              </a:ext>
            </a:extLst>
          </p:cNvPr>
          <p:cNvSpPr txBox="1"/>
          <p:nvPr/>
        </p:nvSpPr>
        <p:spPr>
          <a:xfrm>
            <a:off x="402122" y="1936892"/>
            <a:ext cx="11327802" cy="3913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000"/>
              </a:lnSpc>
              <a:buSzPct val="90000"/>
            </a:pPr>
            <a:r>
              <a:rPr lang="en-US" sz="2400" b="1" i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2023-24 Themes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i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Strengthening Academic Excellence, Relevance, Sustainability</a:t>
            </a:r>
          </a:p>
          <a:p>
            <a:pPr>
              <a:lnSpc>
                <a:spcPts val="3000"/>
              </a:lnSpc>
              <a:buSzPct val="90000"/>
            </a:pPr>
            <a:endParaRPr lang="en-US" sz="2400" b="1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Faculty Success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faculty affairs support and initiatives </a:t>
            </a:r>
            <a:endParaRPr lang="en-US" sz="2400" b="1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R2 Strong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external grants, college visits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Equitable Student Success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- retention, graduation, placement outcomes - GSS 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Innovation Ecosystem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@ TCU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Workflow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enhancing how we do our work – infrastructure, processes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DEI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SACSCOC QEP – Finding Ourselves in Community – year 1 of 5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Communications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staying informed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EF95FB-1B92-6D48-B747-9C624CB824A9}"/>
              </a:ext>
            </a:extLst>
          </p:cNvPr>
          <p:cNvSpPr/>
          <p:nvPr/>
        </p:nvSpPr>
        <p:spPr>
          <a:xfrm>
            <a:off x="0" y="1"/>
            <a:ext cx="12244754" cy="1658596"/>
          </a:xfrm>
          <a:prstGeom prst="rect">
            <a:avLst/>
          </a:prstGeom>
          <a:gradFill>
            <a:gsLst>
              <a:gs pos="44000">
                <a:srgbClr val="4D1979"/>
              </a:gs>
              <a:gs pos="0">
                <a:srgbClr val="3D0C68"/>
              </a:gs>
              <a:gs pos="100000">
                <a:srgbClr val="F47D20"/>
              </a:gs>
              <a:gs pos="69000">
                <a:srgbClr val="870091"/>
              </a:gs>
            </a:gsLst>
            <a:lin ang="25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A9B7E9E-D4A8-1B4B-9F39-6A166102F475}"/>
              </a:ext>
            </a:extLst>
          </p:cNvPr>
          <p:cNvSpPr txBox="1">
            <a:spLocks noChangeAspect="1"/>
          </p:cNvSpPr>
          <p:nvPr/>
        </p:nvSpPr>
        <p:spPr>
          <a:xfrm>
            <a:off x="402122" y="278296"/>
            <a:ext cx="10901982" cy="126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Provost @ Faculty Senate 9/7/23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CE3934-837A-5628-6C5A-D42928369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9372" y="5219150"/>
            <a:ext cx="988986" cy="131040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6701BE-BD27-53A7-2278-886B8F73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0414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7D37EF66-EC7B-1D47-84A5-C9300DD67C4D}"/>
              </a:ext>
            </a:extLst>
          </p:cNvPr>
          <p:cNvSpPr/>
          <p:nvPr/>
        </p:nvSpPr>
        <p:spPr>
          <a:xfrm>
            <a:off x="5610103" y="-11842"/>
            <a:ext cx="9035323" cy="6869842"/>
          </a:xfrm>
          <a:custGeom>
            <a:avLst/>
            <a:gdLst>
              <a:gd name="connsiteX0" fmla="*/ 0 w 3727939"/>
              <a:gd name="connsiteY0" fmla="*/ 0 h 6193474"/>
              <a:gd name="connsiteX1" fmla="*/ 3727939 w 3727939"/>
              <a:gd name="connsiteY1" fmla="*/ 0 h 6193474"/>
              <a:gd name="connsiteX2" fmla="*/ 3727939 w 3727939"/>
              <a:gd name="connsiteY2" fmla="*/ 6193474 h 6193474"/>
              <a:gd name="connsiteX3" fmla="*/ 0 w 3727939"/>
              <a:gd name="connsiteY3" fmla="*/ 6193474 h 6193474"/>
              <a:gd name="connsiteX4" fmla="*/ 0 w 3727939"/>
              <a:gd name="connsiteY4" fmla="*/ 0 h 6193474"/>
              <a:gd name="connsiteX0" fmla="*/ 0 w 7425954"/>
              <a:gd name="connsiteY0" fmla="*/ 0 h 6193474"/>
              <a:gd name="connsiteX1" fmla="*/ 7425954 w 7425954"/>
              <a:gd name="connsiteY1" fmla="*/ 959867 h 6193474"/>
              <a:gd name="connsiteX2" fmla="*/ 3727939 w 7425954"/>
              <a:gd name="connsiteY2" fmla="*/ 6193474 h 6193474"/>
              <a:gd name="connsiteX3" fmla="*/ 0 w 7425954"/>
              <a:gd name="connsiteY3" fmla="*/ 6193474 h 6193474"/>
              <a:gd name="connsiteX4" fmla="*/ 0 w 7425954"/>
              <a:gd name="connsiteY4" fmla="*/ 0 h 6193474"/>
              <a:gd name="connsiteX0" fmla="*/ 4728610 w 7425954"/>
              <a:gd name="connsiteY0" fmla="*/ 0 h 5253815"/>
              <a:gd name="connsiteX1" fmla="*/ 7425954 w 7425954"/>
              <a:gd name="connsiteY1" fmla="*/ 20208 h 5253815"/>
              <a:gd name="connsiteX2" fmla="*/ 3727939 w 7425954"/>
              <a:gd name="connsiteY2" fmla="*/ 5253815 h 5253815"/>
              <a:gd name="connsiteX3" fmla="*/ 0 w 7425954"/>
              <a:gd name="connsiteY3" fmla="*/ 5253815 h 5253815"/>
              <a:gd name="connsiteX4" fmla="*/ 4728610 w 7425954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3727939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47864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12501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692293 w 7446162"/>
              <a:gd name="connsiteY2" fmla="*/ 5248763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4043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58968 w 7446162"/>
              <a:gd name="connsiteY2" fmla="*/ 525193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0868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67813"/>
              <a:gd name="connsiteX1" fmla="*/ 7446162 w 7446162"/>
              <a:gd name="connsiteY1" fmla="*/ 0 h 5267813"/>
              <a:gd name="connsiteX2" fmla="*/ 2704993 w 7446162"/>
              <a:gd name="connsiteY2" fmla="*/ 5267813 h 5267813"/>
              <a:gd name="connsiteX3" fmla="*/ 0 w 7446162"/>
              <a:gd name="connsiteY3" fmla="*/ 5253815 h 5267813"/>
              <a:gd name="connsiteX4" fmla="*/ 4728610 w 7446162"/>
              <a:gd name="connsiteY4" fmla="*/ 0 h 52678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134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769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162" h="5255113">
                <a:moveTo>
                  <a:pt x="4728610" y="0"/>
                </a:moveTo>
                <a:lnTo>
                  <a:pt x="7446162" y="0"/>
                </a:lnTo>
                <a:lnTo>
                  <a:pt x="2717693" y="5255113"/>
                </a:lnTo>
                <a:lnTo>
                  <a:pt x="0" y="5253815"/>
                </a:lnTo>
                <a:lnTo>
                  <a:pt x="4728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75866" dist="422175" dir="2700000" algn="tl" rotWithShape="0">
              <a:prstClr val="black">
                <a:alpha val="5207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5F17EC8-B585-764A-9879-46C19E00C21F}"/>
              </a:ext>
            </a:extLst>
          </p:cNvPr>
          <p:cNvSpPr/>
          <p:nvPr/>
        </p:nvSpPr>
        <p:spPr>
          <a:xfrm>
            <a:off x="5456828" y="1"/>
            <a:ext cx="9734132" cy="6869842"/>
          </a:xfrm>
          <a:custGeom>
            <a:avLst/>
            <a:gdLst>
              <a:gd name="connsiteX0" fmla="*/ 0 w 3727939"/>
              <a:gd name="connsiteY0" fmla="*/ 0 h 6193474"/>
              <a:gd name="connsiteX1" fmla="*/ 3727939 w 3727939"/>
              <a:gd name="connsiteY1" fmla="*/ 0 h 6193474"/>
              <a:gd name="connsiteX2" fmla="*/ 3727939 w 3727939"/>
              <a:gd name="connsiteY2" fmla="*/ 6193474 h 6193474"/>
              <a:gd name="connsiteX3" fmla="*/ 0 w 3727939"/>
              <a:gd name="connsiteY3" fmla="*/ 6193474 h 6193474"/>
              <a:gd name="connsiteX4" fmla="*/ 0 w 3727939"/>
              <a:gd name="connsiteY4" fmla="*/ 0 h 6193474"/>
              <a:gd name="connsiteX0" fmla="*/ 0 w 7425954"/>
              <a:gd name="connsiteY0" fmla="*/ 0 h 6193474"/>
              <a:gd name="connsiteX1" fmla="*/ 7425954 w 7425954"/>
              <a:gd name="connsiteY1" fmla="*/ 959867 h 6193474"/>
              <a:gd name="connsiteX2" fmla="*/ 3727939 w 7425954"/>
              <a:gd name="connsiteY2" fmla="*/ 6193474 h 6193474"/>
              <a:gd name="connsiteX3" fmla="*/ 0 w 7425954"/>
              <a:gd name="connsiteY3" fmla="*/ 6193474 h 6193474"/>
              <a:gd name="connsiteX4" fmla="*/ 0 w 7425954"/>
              <a:gd name="connsiteY4" fmla="*/ 0 h 6193474"/>
              <a:gd name="connsiteX0" fmla="*/ 4728610 w 7425954"/>
              <a:gd name="connsiteY0" fmla="*/ 0 h 5253815"/>
              <a:gd name="connsiteX1" fmla="*/ 7425954 w 7425954"/>
              <a:gd name="connsiteY1" fmla="*/ 20208 h 5253815"/>
              <a:gd name="connsiteX2" fmla="*/ 3727939 w 7425954"/>
              <a:gd name="connsiteY2" fmla="*/ 5253815 h 5253815"/>
              <a:gd name="connsiteX3" fmla="*/ 0 w 7425954"/>
              <a:gd name="connsiteY3" fmla="*/ 5253815 h 5253815"/>
              <a:gd name="connsiteX4" fmla="*/ 4728610 w 7425954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3727939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47864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12501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692293 w 7446162"/>
              <a:gd name="connsiteY2" fmla="*/ 5248763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4043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58968 w 7446162"/>
              <a:gd name="connsiteY2" fmla="*/ 525193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0868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67813"/>
              <a:gd name="connsiteX1" fmla="*/ 7446162 w 7446162"/>
              <a:gd name="connsiteY1" fmla="*/ 0 h 5267813"/>
              <a:gd name="connsiteX2" fmla="*/ 2704993 w 7446162"/>
              <a:gd name="connsiteY2" fmla="*/ 5267813 h 5267813"/>
              <a:gd name="connsiteX3" fmla="*/ 0 w 7446162"/>
              <a:gd name="connsiteY3" fmla="*/ 5253815 h 5267813"/>
              <a:gd name="connsiteX4" fmla="*/ 4728610 w 7446162"/>
              <a:gd name="connsiteY4" fmla="*/ 0 h 52678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134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769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162" h="5255113">
                <a:moveTo>
                  <a:pt x="4728610" y="0"/>
                </a:moveTo>
                <a:lnTo>
                  <a:pt x="7446162" y="0"/>
                </a:lnTo>
                <a:lnTo>
                  <a:pt x="2717693" y="5255113"/>
                </a:lnTo>
                <a:lnTo>
                  <a:pt x="0" y="5253815"/>
                </a:lnTo>
                <a:lnTo>
                  <a:pt x="4728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C5E80F-AE4A-2E4A-8546-BBE6DB82D591}"/>
              </a:ext>
            </a:extLst>
          </p:cNvPr>
          <p:cNvSpPr txBox="1"/>
          <p:nvPr/>
        </p:nvSpPr>
        <p:spPr>
          <a:xfrm>
            <a:off x="402122" y="1697123"/>
            <a:ext cx="11327802" cy="5452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Coffee Chats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next one: Sept 14, 2:00-3:00 pm, RJH Atrium</a:t>
            </a:r>
            <a:endParaRPr lang="en-US" sz="2400" b="1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Faculty Handbook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now online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Website &amp; PolicyTech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Fall semester – review backlog of changes since pandemic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Spring semester – codify annual change process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Challenges at Other Universities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DEI prohibitions, closures</a:t>
            </a:r>
            <a:endParaRPr lang="en-US" sz="20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Affirmative Action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impact on enrollment</a:t>
            </a:r>
            <a:endParaRPr lang="en-US" sz="24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  <a:sym typeface="Wingdings" pitchFamily="2" charset="2"/>
            </a:endParaRP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Wingdings" pitchFamily="2" charset="2"/>
              </a:rPr>
              <a:t>TCU’s holistic admissions process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Wingdings" pitchFamily="2" charset="2"/>
              </a:rPr>
              <a:t>Recruitment + Yielding ad hoc committee formation 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  <a:sym typeface="Wingdings" pitchFamily="2" charset="2"/>
              </a:rPr>
              <a:t>College info sessions – grad admissions, aid/scholarships, restricted endowed gifts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Media Orientation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professional development 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team, senate, deans, chairs, directors</a:t>
            </a: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Communications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website, FAQ, Senate minutes (these slides!)</a:t>
            </a:r>
          </a:p>
          <a:p>
            <a:pPr>
              <a:lnSpc>
                <a:spcPts val="3000"/>
              </a:lnSpc>
              <a:buSzPct val="90000"/>
            </a:pPr>
            <a:endParaRPr lang="en-US" sz="24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EF95FB-1B92-6D48-B747-9C624CB824A9}"/>
              </a:ext>
            </a:extLst>
          </p:cNvPr>
          <p:cNvSpPr/>
          <p:nvPr/>
        </p:nvSpPr>
        <p:spPr>
          <a:xfrm>
            <a:off x="0" y="1"/>
            <a:ext cx="12244754" cy="1658596"/>
          </a:xfrm>
          <a:prstGeom prst="rect">
            <a:avLst/>
          </a:prstGeom>
          <a:gradFill>
            <a:gsLst>
              <a:gs pos="44000">
                <a:srgbClr val="4D1979"/>
              </a:gs>
              <a:gs pos="0">
                <a:srgbClr val="3D0C68"/>
              </a:gs>
              <a:gs pos="100000">
                <a:srgbClr val="F47D20"/>
              </a:gs>
              <a:gs pos="69000">
                <a:srgbClr val="870091"/>
              </a:gs>
            </a:gsLst>
            <a:lin ang="25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A9B7E9E-D4A8-1B4B-9F39-6A166102F475}"/>
              </a:ext>
            </a:extLst>
          </p:cNvPr>
          <p:cNvSpPr txBox="1">
            <a:spLocks noChangeAspect="1"/>
          </p:cNvSpPr>
          <p:nvPr/>
        </p:nvSpPr>
        <p:spPr>
          <a:xfrm>
            <a:off x="402122" y="278296"/>
            <a:ext cx="10901982" cy="126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Provost @ Faculty Senate 9/7/23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6701BE-BD27-53A7-2278-886B8F73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77177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192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Aktiv Grotesk</vt:lpstr>
      <vt:lpstr>Aktiv Grotesk Light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Elaine</dc:creator>
  <cp:lastModifiedBy>Alhokayem, Hayat</cp:lastModifiedBy>
  <cp:revision>17</cp:revision>
  <cp:lastPrinted>2023-09-06T17:40:43Z</cp:lastPrinted>
  <dcterms:created xsi:type="dcterms:W3CDTF">2023-01-27T21:07:23Z</dcterms:created>
  <dcterms:modified xsi:type="dcterms:W3CDTF">2023-09-07T00:23:23Z</dcterms:modified>
</cp:coreProperties>
</file>